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8" r:id="rId2"/>
    <p:sldId id="274" r:id="rId3"/>
    <p:sldId id="277" r:id="rId4"/>
    <p:sldId id="280" r:id="rId5"/>
    <p:sldId id="275" r:id="rId6"/>
    <p:sldId id="276" r:id="rId7"/>
    <p:sldId id="264" r:id="rId8"/>
    <p:sldId id="281" r:id="rId9"/>
    <p:sldId id="268" r:id="rId10"/>
    <p:sldId id="278" r:id="rId11"/>
    <p:sldId id="279" r:id="rId12"/>
    <p:sldId id="282" r:id="rId13"/>
    <p:sldId id="270" r:id="rId14"/>
    <p:sldId id="283" r:id="rId15"/>
    <p:sldId id="267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Twinkl" panose="020B0604020202020204" pitchFamily="2" charset="0"/>
      <p:regular r:id="rId23"/>
      <p:bold r:id="rId24"/>
    </p:embeddedFont>
    <p:embeddedFont>
      <p:font typeface="Twinkl SemiBold" pitchFamily="2" charset="0"/>
      <p:bold r:id="rId25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inkl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inkl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40">
          <p15:clr>
            <a:srgbClr val="A4A3A4"/>
          </p15:clr>
        </p15:guide>
        <p15:guide id="4" orient="horz" pos="3974">
          <p15:clr>
            <a:srgbClr val="A4A3A4"/>
          </p15:clr>
        </p15:guide>
        <p15:guide id="5" pos="5420">
          <p15:clr>
            <a:srgbClr val="A4A3A4"/>
          </p15:clr>
        </p15:guide>
        <p15:guide id="6" orient="horz" pos="346">
          <p15:clr>
            <a:srgbClr val="A4A3A4"/>
          </p15:clr>
        </p15:guide>
        <p15:guide id="7" pos="476">
          <p15:clr>
            <a:srgbClr val="A4A3A4"/>
          </p15:clr>
        </p15:guide>
        <p15:guide id="8" orient="horz" pos="482">
          <p15:clr>
            <a:srgbClr val="A4A3A4"/>
          </p15:clr>
        </p15:guide>
        <p15:guide id="9" orient="horz" pos="3838">
          <p15:clr>
            <a:srgbClr val="A4A3A4"/>
          </p15:clr>
        </p15:guide>
        <p15:guide id="10" pos="5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9E7"/>
    <a:srgbClr val="AEE1FF"/>
    <a:srgbClr val="DE1E5A"/>
    <a:srgbClr val="18A0DB"/>
    <a:srgbClr val="BC0105"/>
    <a:srgbClr val="4DB1E3"/>
    <a:srgbClr val="80C1EB"/>
    <a:srgbClr val="ACDDFC"/>
    <a:srgbClr val="FFFFFF"/>
    <a:srgbClr val="4AA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0" autoAdjust="0"/>
    <p:restoredTop sz="71800" autoAdjust="0"/>
  </p:normalViewPr>
  <p:slideViewPr>
    <p:cSldViewPr snapToGrid="0">
      <p:cViewPr varScale="1">
        <p:scale>
          <a:sx n="48" d="100"/>
          <a:sy n="48" d="100"/>
        </p:scale>
        <p:origin x="1752" y="48"/>
      </p:cViewPr>
      <p:guideLst>
        <p:guide orient="horz" pos="2160"/>
        <p:guide pos="2880"/>
        <p:guide pos="340"/>
        <p:guide orient="horz" pos="3974"/>
        <p:guide pos="5420"/>
        <p:guide orient="horz" pos="346"/>
        <p:guide pos="476"/>
        <p:guide orient="horz" pos="482"/>
        <p:guide orient="horz" pos="3838"/>
        <p:guide pos="52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264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C84BEB-DBE5-4CB6-B11E-42B27AA988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2EF67-049F-4895-A3E3-14D6CCADD6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990234F-D72A-4AA9-97D4-46DDE7033226}" type="datetimeFigureOut">
              <a:rPr lang="en-GB"/>
              <a:pPr>
                <a:defRPr/>
              </a:pPr>
              <a:t>17/10/2020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AE5F2-1867-4980-9AAE-128A0E9121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1CB5C-DC1B-4AD9-8375-AE7DABA255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5720FBAA-D7C9-4099-92F8-2CAB4F095EB2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7C4F35-7318-4EAB-9F02-CA61CBC9FD1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9E5B8-DA40-4D75-8F4F-45721C61661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DA52158-EABB-44A4-9D57-28279E3AF49A}" type="datetimeFigureOut">
              <a:rPr lang="en-GB"/>
              <a:pPr>
                <a:defRPr/>
              </a:pPr>
              <a:t>17/10/2020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2F856AD-D3DA-4F2C-A364-364D78178B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74530AD-0354-4A01-BB78-53047697BB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A08A1-AC6D-4612-9215-B97B405573B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A4463-4EE6-4D87-82F1-20035FBE01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487F0AC3-1CA3-4175-9317-EFFEF1CABBB9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slide asks students to consider the culture and values of Australians.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12659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Use the Teachers’ marking guide to reveal and discuss the answers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33905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28255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BTN – Citizenship – first broadcast on 19 June 2015</a:t>
            </a:r>
          </a:p>
          <a:p>
            <a:r>
              <a:rPr lang="en-AU" dirty="0"/>
              <a:t>https://www.abc.net.au/btn/classroom/citizenship/10526394</a:t>
            </a:r>
          </a:p>
          <a:p>
            <a:r>
              <a:rPr lang="en-AU" dirty="0"/>
              <a:t>3.15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07422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Discussion the terra </a:t>
            </a:r>
            <a:r>
              <a:rPr lang="en-AU" dirty="0" err="1"/>
              <a:t>nulliuss</a:t>
            </a:r>
            <a:r>
              <a:rPr lang="en-AU" dirty="0"/>
              <a:t>, dispossession of land, illness and depopulation, stolen generations, assimilation, racism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10646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YouTube</a:t>
            </a:r>
          </a:p>
          <a:p>
            <a:r>
              <a:rPr lang="en-AU" dirty="0"/>
              <a:t>https://www.youtube.com/watch?v=cZpJQCKaQ5w&amp;t=318s</a:t>
            </a:r>
          </a:p>
          <a:p>
            <a:r>
              <a:rPr lang="en-AU" dirty="0"/>
              <a:t>10.59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55341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Students could be asked to think about how the believe that their family is diverse and develop a question around their diversity, </a:t>
            </a:r>
            <a:r>
              <a:rPr lang="en-AU" dirty="0" err="1"/>
              <a:t>eg</a:t>
            </a:r>
            <a:r>
              <a:rPr lang="en-AU" dirty="0"/>
              <a:t> what languages do you speak at home, which country(</a:t>
            </a:r>
            <a:r>
              <a:rPr lang="en-AU" dirty="0" err="1"/>
              <a:t>ies</a:t>
            </a:r>
            <a:r>
              <a:rPr lang="en-AU" dirty="0"/>
              <a:t>) were your grandparents born in, which country(</a:t>
            </a:r>
            <a:r>
              <a:rPr lang="en-AU" dirty="0" err="1"/>
              <a:t>ies</a:t>
            </a:r>
            <a:r>
              <a:rPr lang="en-AU" dirty="0"/>
              <a:t>) were your parents born in, where were you born, do you have any family traditions, what celebration food does your family make/eat?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7F0AC3-1CA3-4175-9317-EFFEF1CABBB9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6311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B66113EA-7C6A-401E-90DC-05D65EEDC3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868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>
            <a:extLst>
              <a:ext uri="{FF2B5EF4-FFF2-40B4-BE49-F238E27FC236}">
                <a16:creationId xmlns:a16="http://schemas.microsoft.com/office/drawing/2014/main" id="{BF163021-1EF9-4F9D-AD1B-F483FD9A6A98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/>
              <a:t> 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700A425-5D51-4CEE-8D19-60809B7FAB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2438" y="5734050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274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47443899-3AFC-48AA-B157-049FC7E371FC}"/>
              </a:ext>
            </a:extLst>
          </p:cNvPr>
          <p:cNvSpPr/>
          <p:nvPr userDrawn="1"/>
        </p:nvSpPr>
        <p:spPr bwMode="auto">
          <a:xfrm>
            <a:off x="457200" y="438150"/>
            <a:ext cx="8220075" cy="5957888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/>
              <a:t> </a:t>
            </a:r>
          </a:p>
        </p:txBody>
      </p:sp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457198" y="478895"/>
            <a:ext cx="8220075" cy="994306"/>
          </a:xfrm>
        </p:spPr>
        <p:txBody>
          <a:bodyPr>
            <a:noAutofit/>
          </a:bodyPr>
          <a:lstStyle>
            <a:lvl1pPr>
              <a:defRPr>
                <a:latin typeface="Twinkl SemiBold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1879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m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6">
            <a:extLst>
              <a:ext uri="{FF2B5EF4-FFF2-40B4-BE49-F238E27FC236}">
                <a16:creationId xmlns:a16="http://schemas.microsoft.com/office/drawing/2014/main" id="{07CBED8A-97CA-469E-AE38-55C65FDC9607}"/>
              </a:ext>
            </a:extLst>
          </p:cNvPr>
          <p:cNvSpPr/>
          <p:nvPr userDrawn="1"/>
        </p:nvSpPr>
        <p:spPr bwMode="auto">
          <a:xfrm>
            <a:off x="503238" y="2930525"/>
            <a:ext cx="8137525" cy="3414713"/>
          </a:xfrm>
          <a:prstGeom prst="roundRect">
            <a:avLst>
              <a:gd name="adj" fmla="val 6409"/>
            </a:avLst>
          </a:prstGeom>
          <a:solidFill>
            <a:srgbClr val="FFF9E7"/>
          </a:solidFill>
          <a:ln w="25400" cap="rnd">
            <a:solidFill>
              <a:srgbClr val="FEFB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/>
              <a:t> </a:t>
            </a:r>
          </a:p>
        </p:txBody>
      </p:sp>
      <p:sp>
        <p:nvSpPr>
          <p:cNvPr id="4" name="Rounded Rectangle 7">
            <a:extLst>
              <a:ext uri="{FF2B5EF4-FFF2-40B4-BE49-F238E27FC236}">
                <a16:creationId xmlns:a16="http://schemas.microsoft.com/office/drawing/2014/main" id="{8BDAE715-2166-4FE9-9B78-9698B7008793}"/>
              </a:ext>
            </a:extLst>
          </p:cNvPr>
          <p:cNvSpPr/>
          <p:nvPr userDrawn="1"/>
        </p:nvSpPr>
        <p:spPr bwMode="auto">
          <a:xfrm>
            <a:off x="503238" y="512763"/>
            <a:ext cx="8137525" cy="2192337"/>
          </a:xfrm>
          <a:prstGeom prst="roundRect">
            <a:avLst>
              <a:gd name="adj" fmla="val 6409"/>
            </a:avLst>
          </a:prstGeom>
          <a:solidFill>
            <a:srgbClr val="FFF9E7"/>
          </a:solidFill>
          <a:ln w="25400" cap="rnd">
            <a:solidFill>
              <a:srgbClr val="FEFB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350" dirty="0"/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330C5B-45A0-4398-8EEA-B63EEBB92AFC}"/>
              </a:ext>
            </a:extLst>
          </p:cNvPr>
          <p:cNvSpPr txBox="1">
            <a:spLocks/>
          </p:cNvSpPr>
          <p:nvPr userDrawn="1"/>
        </p:nvSpPr>
        <p:spPr>
          <a:xfrm>
            <a:off x="628650" y="3071813"/>
            <a:ext cx="7886700" cy="539750"/>
          </a:xfrm>
          <a:prstGeom prst="rect">
            <a:avLst/>
          </a:prstGeom>
        </p:spPr>
        <p:txBody>
          <a:bodyPr lIns="0" tIns="0" rIns="0" bIns="0" anchor="ctr" anchorCtr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Sassoon Infant Md" panose="02000603050000020003" pitchFamily="50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latin typeface="Twinkl" pitchFamily="50" charset="0"/>
              </a:rPr>
              <a:t>Success Criteria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2A354A8-62AF-473C-B3E9-DE89CD85A616}"/>
              </a:ext>
            </a:extLst>
          </p:cNvPr>
          <p:cNvSpPr txBox="1">
            <a:spLocks/>
          </p:cNvSpPr>
          <p:nvPr userDrawn="1"/>
        </p:nvSpPr>
        <p:spPr>
          <a:xfrm>
            <a:off x="628650" y="735013"/>
            <a:ext cx="7886700" cy="539750"/>
          </a:xfrm>
          <a:prstGeom prst="rect">
            <a:avLst/>
          </a:prstGeom>
        </p:spPr>
        <p:txBody>
          <a:bodyPr lIns="0" tIns="0" rIns="0" bIns="0" anchor="ctr" anchorCtr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Sassoon Infant Md" panose="02000603050000020003" pitchFamily="50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600" dirty="0">
                <a:latin typeface="Twinkl" pitchFamily="50" charset="0"/>
              </a:rPr>
              <a:t>Aim</a:t>
            </a:r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E5C1D3EA-FCB2-43B8-AEB1-D4A82230DDAA}"/>
              </a:ext>
            </a:extLst>
          </p:cNvPr>
          <p:cNvSpPr txBox="1">
            <a:spLocks/>
          </p:cNvSpPr>
          <p:nvPr userDrawn="1"/>
        </p:nvSpPr>
        <p:spPr>
          <a:xfrm>
            <a:off x="628650" y="3467100"/>
            <a:ext cx="7886700" cy="1409700"/>
          </a:xfrm>
          <a:prstGeom prst="rect">
            <a:avLst/>
          </a:prstGeom>
          <a:noFill/>
          <a:ln w="25400">
            <a:noFill/>
          </a:ln>
        </p:spPr>
        <p:txBody>
          <a:bodyPr lIns="180000" tIns="252000" rIns="252000" bIns="18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1C1C1C"/>
                </a:solidFill>
                <a:latin typeface="Sassoon Infant Rg" panose="02000503030000020003" pitchFamily="50" charset="0"/>
                <a:ea typeface="Sassoon Infant Rg" panose="02000503030000020003" pitchFamily="50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1C1C1C"/>
                </a:solidFill>
                <a:latin typeface="Sassoon Infant Rg" panose="02000503030000020003" pitchFamily="50" charset="0"/>
                <a:ea typeface="Sassoon Infant Rg" panose="02000503030000020003" pitchFamily="50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1C1C1C"/>
                </a:solidFill>
                <a:latin typeface="Sassoon Infant Rg" panose="02000503030000020003" pitchFamily="50" charset="0"/>
                <a:ea typeface="Sassoon Infant Rg" panose="02000503030000020003" pitchFamily="50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1C1C1C"/>
                </a:solidFill>
                <a:latin typeface="Sassoon Infant Rg" panose="02000503030000020003" pitchFamily="50" charset="0"/>
                <a:ea typeface="Sassoon Infant Rg" panose="02000503030000020003" pitchFamily="50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1C1C1C"/>
                </a:solidFill>
                <a:latin typeface="Sassoon Infant Rg" panose="02000503030000020003" pitchFamily="50" charset="0"/>
                <a:ea typeface="Sassoon Infant Rg" panose="02000503030000020003" pitchFamily="50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Twinkl" pitchFamily="50" charset="0"/>
              </a:rPr>
              <a:t>Statement 1 Lorem ipsum </a:t>
            </a:r>
            <a:r>
              <a:rPr lang="en-GB" dirty="0" err="1">
                <a:latin typeface="Twinkl" pitchFamily="50" charset="0"/>
              </a:rPr>
              <a:t>dolor</a:t>
            </a:r>
            <a:r>
              <a:rPr lang="en-GB" dirty="0">
                <a:latin typeface="Twinkl" pitchFamily="50" charset="0"/>
              </a:rPr>
              <a:t> sit </a:t>
            </a:r>
            <a:r>
              <a:rPr lang="en-GB" dirty="0" err="1">
                <a:latin typeface="Twinkl" pitchFamily="50" charset="0"/>
              </a:rPr>
              <a:t>amet</a:t>
            </a:r>
            <a:r>
              <a:rPr lang="en-GB" dirty="0">
                <a:latin typeface="Twinkl" pitchFamily="50" charset="0"/>
              </a:rPr>
              <a:t>, </a:t>
            </a:r>
            <a:r>
              <a:rPr lang="en-GB" dirty="0" err="1">
                <a:latin typeface="Twinkl" pitchFamily="50" charset="0"/>
              </a:rPr>
              <a:t>consectetur</a:t>
            </a:r>
            <a:r>
              <a:rPr lang="en-GB" dirty="0">
                <a:latin typeface="Twinkl" pitchFamily="50" charset="0"/>
              </a:rPr>
              <a:t> </a:t>
            </a:r>
            <a:r>
              <a:rPr lang="en-GB" dirty="0" err="1">
                <a:latin typeface="Twinkl" pitchFamily="50" charset="0"/>
              </a:rPr>
              <a:t>adipiscing</a:t>
            </a:r>
            <a:r>
              <a:rPr lang="en-GB" dirty="0">
                <a:latin typeface="Twinkl" pitchFamily="50" charset="0"/>
              </a:rPr>
              <a:t> </a:t>
            </a:r>
            <a:r>
              <a:rPr lang="en-GB" dirty="0" err="1">
                <a:latin typeface="Twinkl" pitchFamily="50" charset="0"/>
              </a:rPr>
              <a:t>elit</a:t>
            </a:r>
            <a:r>
              <a:rPr lang="en-GB" dirty="0">
                <a:latin typeface="Twinkl" pitchFamily="50" charset="0"/>
              </a:rPr>
              <a:t>.</a:t>
            </a:r>
          </a:p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Twinkl" pitchFamily="50" charset="0"/>
              </a:rPr>
              <a:t>Statement 2</a:t>
            </a:r>
          </a:p>
          <a:p>
            <a:pPr lvl="1" fontAlgn="auto">
              <a:spcAft>
                <a:spcPts val="0"/>
              </a:spcAft>
              <a:defRPr/>
            </a:pPr>
            <a:r>
              <a:rPr lang="en-GB" dirty="0">
                <a:latin typeface="Twinkl" pitchFamily="50" charset="0"/>
              </a:rPr>
              <a:t>Sub statement</a:t>
            </a:r>
          </a:p>
        </p:txBody>
      </p:sp>
      <p:sp>
        <p:nvSpPr>
          <p:cNvPr id="11" name="Content Placeholder 15"/>
          <p:cNvSpPr>
            <a:spLocks noGrp="1"/>
          </p:cNvSpPr>
          <p:nvPr>
            <p:ph idx="1"/>
          </p:nvPr>
        </p:nvSpPr>
        <p:spPr>
          <a:xfrm>
            <a:off x="628650" y="1127760"/>
            <a:ext cx="7886700" cy="1409700"/>
          </a:xfrm>
        </p:spPr>
        <p:txBody>
          <a:bodyPr>
            <a:normAutofit fontScale="92500" lnSpcReduction="10000"/>
          </a:bodyPr>
          <a:lstStyle>
            <a:lvl1pPr>
              <a:defRPr>
                <a:latin typeface="Twinkl" pitchFamily="50" charset="0"/>
              </a:defRPr>
            </a:lvl1pPr>
            <a:lvl2pPr>
              <a:defRPr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1730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6ED7370-067E-4B76-A02F-AD43D78ACE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288" y="6196013"/>
            <a:ext cx="576262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6629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A8F508F-FFF0-48AB-A8AA-D8BD88B25C9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90538" y="695325"/>
            <a:ext cx="8162925" cy="1150938"/>
          </a:xfrm>
          <a:prstGeom prst="roundRect">
            <a:avLst>
              <a:gd name="adj" fmla="val 9639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52000" tIns="252000" rIns="252000" bIns="25200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73006F3-897A-42E1-952D-0DD4600D014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0538" y="1957388"/>
            <a:ext cx="8162925" cy="4387850"/>
          </a:xfrm>
          <a:prstGeom prst="roundRect">
            <a:avLst>
              <a:gd name="adj" fmla="val 2583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52000" tIns="252000" rIns="252000" bIns="252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 kern="1200">
          <a:solidFill>
            <a:srgbClr val="1C1C1C"/>
          </a:solidFill>
          <a:latin typeface="Twinkl" pitchFamily="50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1C1C1C"/>
          </a:solidFill>
          <a:latin typeface="Twinkl" pitchFamily="2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1C1C1C"/>
          </a:solidFill>
          <a:latin typeface="Twinkl" pitchFamily="50" charset="0"/>
          <a:ea typeface="Sassoon Infant Rg" panose="02000503030000020003" pitchFamily="50" charset="0"/>
          <a:cs typeface="Sassoon Infant Rg" panose="02000503030000020003" pitchFamily="50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rgbClr val="1C1C1C"/>
          </a:solidFill>
          <a:latin typeface="Twinkl" pitchFamily="50" charset="0"/>
          <a:ea typeface="Sassoon Infant Rg" panose="02000503030000020003" pitchFamily="50" charset="0"/>
          <a:cs typeface="Sassoon Infant Rg" panose="02000503030000020003" pitchFamily="50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Sassoon Infant Rg" panose="02000503030000020003" pitchFamily="50" charset="0"/>
          <a:cs typeface="Sassoon Infant Rg" panose="02000503030000020003" pitchFamily="50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Sassoon Infant Rg" panose="02000503030000020003" pitchFamily="50" charset="0"/>
          <a:cs typeface="Sassoon Infant Rg" panose="02000503030000020003" pitchFamily="50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Sassoon Infant Rg" panose="02000503030000020003" pitchFamily="50" charset="0"/>
          <a:cs typeface="Sassoon Infant Rg" panose="02000503030000020003" pitchFamily="50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ZpJQCKaQ5w&amp;t=318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c.net.au/btn/classroom/citizenship/1052639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AD2EA0-0134-4178-81AA-8F96595F4433}"/>
              </a:ext>
            </a:extLst>
          </p:cNvPr>
          <p:cNvSpPr txBox="1"/>
          <p:nvPr/>
        </p:nvSpPr>
        <p:spPr>
          <a:xfrm>
            <a:off x="253218" y="534572"/>
            <a:ext cx="8595360" cy="1785104"/>
          </a:xfrm>
          <a:custGeom>
            <a:avLst/>
            <a:gdLst>
              <a:gd name="connsiteX0" fmla="*/ 0 w 8595360"/>
              <a:gd name="connsiteY0" fmla="*/ 0 h 1785104"/>
              <a:gd name="connsiteX1" fmla="*/ 487070 w 8595360"/>
              <a:gd name="connsiteY1" fmla="*/ 0 h 1785104"/>
              <a:gd name="connsiteX2" fmla="*/ 1232002 w 8595360"/>
              <a:gd name="connsiteY2" fmla="*/ 0 h 1785104"/>
              <a:gd name="connsiteX3" fmla="*/ 1890979 w 8595360"/>
              <a:gd name="connsiteY3" fmla="*/ 0 h 1785104"/>
              <a:gd name="connsiteX4" fmla="*/ 2206142 w 8595360"/>
              <a:gd name="connsiteY4" fmla="*/ 0 h 1785104"/>
              <a:gd name="connsiteX5" fmla="*/ 2779166 w 8595360"/>
              <a:gd name="connsiteY5" fmla="*/ 0 h 1785104"/>
              <a:gd name="connsiteX6" fmla="*/ 3524098 w 8595360"/>
              <a:gd name="connsiteY6" fmla="*/ 0 h 1785104"/>
              <a:gd name="connsiteX7" fmla="*/ 4183075 w 8595360"/>
              <a:gd name="connsiteY7" fmla="*/ 0 h 1785104"/>
              <a:gd name="connsiteX8" fmla="*/ 4498238 w 8595360"/>
              <a:gd name="connsiteY8" fmla="*/ 0 h 1785104"/>
              <a:gd name="connsiteX9" fmla="*/ 5243170 w 8595360"/>
              <a:gd name="connsiteY9" fmla="*/ 0 h 1785104"/>
              <a:gd name="connsiteX10" fmla="*/ 5816194 w 8595360"/>
              <a:gd name="connsiteY10" fmla="*/ 0 h 1785104"/>
              <a:gd name="connsiteX11" fmla="*/ 6561125 w 8595360"/>
              <a:gd name="connsiteY11" fmla="*/ 0 h 1785104"/>
              <a:gd name="connsiteX12" fmla="*/ 7134149 w 8595360"/>
              <a:gd name="connsiteY12" fmla="*/ 0 h 1785104"/>
              <a:gd name="connsiteX13" fmla="*/ 7535266 w 8595360"/>
              <a:gd name="connsiteY13" fmla="*/ 0 h 1785104"/>
              <a:gd name="connsiteX14" fmla="*/ 8108290 w 8595360"/>
              <a:gd name="connsiteY14" fmla="*/ 0 h 1785104"/>
              <a:gd name="connsiteX15" fmla="*/ 8595360 w 8595360"/>
              <a:gd name="connsiteY15" fmla="*/ 0 h 1785104"/>
              <a:gd name="connsiteX16" fmla="*/ 8595360 w 8595360"/>
              <a:gd name="connsiteY16" fmla="*/ 541482 h 1785104"/>
              <a:gd name="connsiteX17" fmla="*/ 8595360 w 8595360"/>
              <a:gd name="connsiteY17" fmla="*/ 1100814 h 1785104"/>
              <a:gd name="connsiteX18" fmla="*/ 8595360 w 8595360"/>
              <a:gd name="connsiteY18" fmla="*/ 1785104 h 1785104"/>
              <a:gd name="connsiteX19" fmla="*/ 8022336 w 8595360"/>
              <a:gd name="connsiteY19" fmla="*/ 1785104 h 1785104"/>
              <a:gd name="connsiteX20" fmla="*/ 7277405 w 8595360"/>
              <a:gd name="connsiteY20" fmla="*/ 1785104 h 1785104"/>
              <a:gd name="connsiteX21" fmla="*/ 6962242 w 8595360"/>
              <a:gd name="connsiteY21" fmla="*/ 1785104 h 1785104"/>
              <a:gd name="connsiteX22" fmla="*/ 6647078 w 8595360"/>
              <a:gd name="connsiteY22" fmla="*/ 1785104 h 1785104"/>
              <a:gd name="connsiteX23" fmla="*/ 5988101 w 8595360"/>
              <a:gd name="connsiteY23" fmla="*/ 1785104 h 1785104"/>
              <a:gd name="connsiteX24" fmla="*/ 5586984 w 8595360"/>
              <a:gd name="connsiteY24" fmla="*/ 1785104 h 1785104"/>
              <a:gd name="connsiteX25" fmla="*/ 4842053 w 8595360"/>
              <a:gd name="connsiteY25" fmla="*/ 1785104 h 1785104"/>
              <a:gd name="connsiteX26" fmla="*/ 4183075 w 8595360"/>
              <a:gd name="connsiteY26" fmla="*/ 1785104 h 1785104"/>
              <a:gd name="connsiteX27" fmla="*/ 3867912 w 8595360"/>
              <a:gd name="connsiteY27" fmla="*/ 1785104 h 1785104"/>
              <a:gd name="connsiteX28" fmla="*/ 3294888 w 8595360"/>
              <a:gd name="connsiteY28" fmla="*/ 1785104 h 1785104"/>
              <a:gd name="connsiteX29" fmla="*/ 2979725 w 8595360"/>
              <a:gd name="connsiteY29" fmla="*/ 1785104 h 1785104"/>
              <a:gd name="connsiteX30" fmla="*/ 2234794 w 8595360"/>
              <a:gd name="connsiteY30" fmla="*/ 1785104 h 1785104"/>
              <a:gd name="connsiteX31" fmla="*/ 1747723 w 8595360"/>
              <a:gd name="connsiteY31" fmla="*/ 1785104 h 1785104"/>
              <a:gd name="connsiteX32" fmla="*/ 1002792 w 8595360"/>
              <a:gd name="connsiteY32" fmla="*/ 1785104 h 1785104"/>
              <a:gd name="connsiteX33" fmla="*/ 687629 w 8595360"/>
              <a:gd name="connsiteY33" fmla="*/ 1785104 h 1785104"/>
              <a:gd name="connsiteX34" fmla="*/ 0 w 8595360"/>
              <a:gd name="connsiteY34" fmla="*/ 1785104 h 1785104"/>
              <a:gd name="connsiteX35" fmla="*/ 0 w 8595360"/>
              <a:gd name="connsiteY35" fmla="*/ 1172218 h 1785104"/>
              <a:gd name="connsiteX36" fmla="*/ 0 w 8595360"/>
              <a:gd name="connsiteY36" fmla="*/ 612886 h 1785104"/>
              <a:gd name="connsiteX37" fmla="*/ 0 w 8595360"/>
              <a:gd name="connsiteY37" fmla="*/ 0 h 178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595360" h="1785104" fill="none" extrusionOk="0">
                <a:moveTo>
                  <a:pt x="0" y="0"/>
                </a:moveTo>
                <a:cubicBezTo>
                  <a:pt x="100630" y="-39849"/>
                  <a:pt x="368149" y="26347"/>
                  <a:pt x="487070" y="0"/>
                </a:cubicBezTo>
                <a:cubicBezTo>
                  <a:pt x="605991" y="-26347"/>
                  <a:pt x="1050639" y="84033"/>
                  <a:pt x="1232002" y="0"/>
                </a:cubicBezTo>
                <a:cubicBezTo>
                  <a:pt x="1413365" y="-84033"/>
                  <a:pt x="1581880" y="61199"/>
                  <a:pt x="1890979" y="0"/>
                </a:cubicBezTo>
                <a:cubicBezTo>
                  <a:pt x="2200078" y="-61199"/>
                  <a:pt x="2106589" y="11110"/>
                  <a:pt x="2206142" y="0"/>
                </a:cubicBezTo>
                <a:cubicBezTo>
                  <a:pt x="2305695" y="-11110"/>
                  <a:pt x="2536875" y="44546"/>
                  <a:pt x="2779166" y="0"/>
                </a:cubicBezTo>
                <a:cubicBezTo>
                  <a:pt x="3021457" y="-44546"/>
                  <a:pt x="3264128" y="55694"/>
                  <a:pt x="3524098" y="0"/>
                </a:cubicBezTo>
                <a:cubicBezTo>
                  <a:pt x="3784068" y="-55694"/>
                  <a:pt x="4050621" y="46530"/>
                  <a:pt x="4183075" y="0"/>
                </a:cubicBezTo>
                <a:cubicBezTo>
                  <a:pt x="4315529" y="-46530"/>
                  <a:pt x="4386640" y="33150"/>
                  <a:pt x="4498238" y="0"/>
                </a:cubicBezTo>
                <a:cubicBezTo>
                  <a:pt x="4609836" y="-33150"/>
                  <a:pt x="4909207" y="54091"/>
                  <a:pt x="5243170" y="0"/>
                </a:cubicBezTo>
                <a:cubicBezTo>
                  <a:pt x="5577133" y="-54091"/>
                  <a:pt x="5591705" y="62918"/>
                  <a:pt x="5816194" y="0"/>
                </a:cubicBezTo>
                <a:cubicBezTo>
                  <a:pt x="6040683" y="-62918"/>
                  <a:pt x="6250887" y="83773"/>
                  <a:pt x="6561125" y="0"/>
                </a:cubicBezTo>
                <a:cubicBezTo>
                  <a:pt x="6871363" y="-83773"/>
                  <a:pt x="7008270" y="14529"/>
                  <a:pt x="7134149" y="0"/>
                </a:cubicBezTo>
                <a:cubicBezTo>
                  <a:pt x="7260028" y="-14529"/>
                  <a:pt x="7432713" y="3177"/>
                  <a:pt x="7535266" y="0"/>
                </a:cubicBezTo>
                <a:cubicBezTo>
                  <a:pt x="7637819" y="-3177"/>
                  <a:pt x="7911862" y="26110"/>
                  <a:pt x="8108290" y="0"/>
                </a:cubicBezTo>
                <a:cubicBezTo>
                  <a:pt x="8304718" y="-26110"/>
                  <a:pt x="8450439" y="25360"/>
                  <a:pt x="8595360" y="0"/>
                </a:cubicBezTo>
                <a:cubicBezTo>
                  <a:pt x="8637639" y="114219"/>
                  <a:pt x="8549290" y="362067"/>
                  <a:pt x="8595360" y="541482"/>
                </a:cubicBezTo>
                <a:cubicBezTo>
                  <a:pt x="8641430" y="720897"/>
                  <a:pt x="8557105" y="828165"/>
                  <a:pt x="8595360" y="1100814"/>
                </a:cubicBezTo>
                <a:cubicBezTo>
                  <a:pt x="8633615" y="1373463"/>
                  <a:pt x="8553943" y="1567134"/>
                  <a:pt x="8595360" y="1785104"/>
                </a:cubicBezTo>
                <a:cubicBezTo>
                  <a:pt x="8313289" y="1807263"/>
                  <a:pt x="8148472" y="1777959"/>
                  <a:pt x="8022336" y="1785104"/>
                </a:cubicBezTo>
                <a:cubicBezTo>
                  <a:pt x="7896200" y="1792249"/>
                  <a:pt x="7443227" y="1759577"/>
                  <a:pt x="7277405" y="1785104"/>
                </a:cubicBezTo>
                <a:cubicBezTo>
                  <a:pt x="7111583" y="1810631"/>
                  <a:pt x="7084952" y="1771724"/>
                  <a:pt x="6962242" y="1785104"/>
                </a:cubicBezTo>
                <a:cubicBezTo>
                  <a:pt x="6839532" y="1798484"/>
                  <a:pt x="6757851" y="1774666"/>
                  <a:pt x="6647078" y="1785104"/>
                </a:cubicBezTo>
                <a:cubicBezTo>
                  <a:pt x="6536305" y="1795542"/>
                  <a:pt x="6314063" y="1707479"/>
                  <a:pt x="5988101" y="1785104"/>
                </a:cubicBezTo>
                <a:cubicBezTo>
                  <a:pt x="5662139" y="1862729"/>
                  <a:pt x="5685469" y="1783769"/>
                  <a:pt x="5586984" y="1785104"/>
                </a:cubicBezTo>
                <a:cubicBezTo>
                  <a:pt x="5488499" y="1786439"/>
                  <a:pt x="5030692" y="1748262"/>
                  <a:pt x="4842053" y="1785104"/>
                </a:cubicBezTo>
                <a:cubicBezTo>
                  <a:pt x="4653414" y="1821946"/>
                  <a:pt x="4330922" y="1765346"/>
                  <a:pt x="4183075" y="1785104"/>
                </a:cubicBezTo>
                <a:cubicBezTo>
                  <a:pt x="4035228" y="1804862"/>
                  <a:pt x="3932017" y="1781602"/>
                  <a:pt x="3867912" y="1785104"/>
                </a:cubicBezTo>
                <a:cubicBezTo>
                  <a:pt x="3803807" y="1788606"/>
                  <a:pt x="3435143" y="1781478"/>
                  <a:pt x="3294888" y="1785104"/>
                </a:cubicBezTo>
                <a:cubicBezTo>
                  <a:pt x="3154633" y="1788730"/>
                  <a:pt x="3094057" y="1776972"/>
                  <a:pt x="2979725" y="1785104"/>
                </a:cubicBezTo>
                <a:cubicBezTo>
                  <a:pt x="2865393" y="1793236"/>
                  <a:pt x="2532685" y="1769677"/>
                  <a:pt x="2234794" y="1785104"/>
                </a:cubicBezTo>
                <a:cubicBezTo>
                  <a:pt x="1936903" y="1800531"/>
                  <a:pt x="1901459" y="1732761"/>
                  <a:pt x="1747723" y="1785104"/>
                </a:cubicBezTo>
                <a:cubicBezTo>
                  <a:pt x="1593987" y="1837447"/>
                  <a:pt x="1304484" y="1731770"/>
                  <a:pt x="1002792" y="1785104"/>
                </a:cubicBezTo>
                <a:cubicBezTo>
                  <a:pt x="701100" y="1838438"/>
                  <a:pt x="811109" y="1753936"/>
                  <a:pt x="687629" y="1785104"/>
                </a:cubicBezTo>
                <a:cubicBezTo>
                  <a:pt x="564149" y="1816272"/>
                  <a:pt x="154494" y="1713325"/>
                  <a:pt x="0" y="1785104"/>
                </a:cubicBezTo>
                <a:cubicBezTo>
                  <a:pt x="-35476" y="1575027"/>
                  <a:pt x="12271" y="1318963"/>
                  <a:pt x="0" y="1172218"/>
                </a:cubicBezTo>
                <a:cubicBezTo>
                  <a:pt x="-12271" y="1025473"/>
                  <a:pt x="5673" y="788007"/>
                  <a:pt x="0" y="612886"/>
                </a:cubicBezTo>
                <a:cubicBezTo>
                  <a:pt x="-5673" y="437765"/>
                  <a:pt x="61" y="181524"/>
                  <a:pt x="0" y="0"/>
                </a:cubicBezTo>
                <a:close/>
              </a:path>
              <a:path w="8595360" h="1785104" stroke="0" extrusionOk="0">
                <a:moveTo>
                  <a:pt x="0" y="0"/>
                </a:moveTo>
                <a:cubicBezTo>
                  <a:pt x="156716" y="-43421"/>
                  <a:pt x="223902" y="38406"/>
                  <a:pt x="401117" y="0"/>
                </a:cubicBezTo>
                <a:cubicBezTo>
                  <a:pt x="578332" y="-38406"/>
                  <a:pt x="743425" y="17836"/>
                  <a:pt x="974141" y="0"/>
                </a:cubicBezTo>
                <a:cubicBezTo>
                  <a:pt x="1204857" y="-17836"/>
                  <a:pt x="1283481" y="17195"/>
                  <a:pt x="1375258" y="0"/>
                </a:cubicBezTo>
                <a:cubicBezTo>
                  <a:pt x="1467035" y="-17195"/>
                  <a:pt x="1880782" y="8778"/>
                  <a:pt x="2034235" y="0"/>
                </a:cubicBezTo>
                <a:cubicBezTo>
                  <a:pt x="2187688" y="-8778"/>
                  <a:pt x="2372129" y="65488"/>
                  <a:pt x="2607259" y="0"/>
                </a:cubicBezTo>
                <a:cubicBezTo>
                  <a:pt x="2842389" y="-65488"/>
                  <a:pt x="2808108" y="13040"/>
                  <a:pt x="2922422" y="0"/>
                </a:cubicBezTo>
                <a:cubicBezTo>
                  <a:pt x="3036736" y="-13040"/>
                  <a:pt x="3230893" y="34491"/>
                  <a:pt x="3323539" y="0"/>
                </a:cubicBezTo>
                <a:cubicBezTo>
                  <a:pt x="3416185" y="-34491"/>
                  <a:pt x="3659912" y="64711"/>
                  <a:pt x="3982517" y="0"/>
                </a:cubicBezTo>
                <a:cubicBezTo>
                  <a:pt x="4305122" y="-64711"/>
                  <a:pt x="4174108" y="26402"/>
                  <a:pt x="4297680" y="0"/>
                </a:cubicBezTo>
                <a:cubicBezTo>
                  <a:pt x="4421252" y="-26402"/>
                  <a:pt x="4748769" y="15849"/>
                  <a:pt x="4956658" y="0"/>
                </a:cubicBezTo>
                <a:cubicBezTo>
                  <a:pt x="5164547" y="-15849"/>
                  <a:pt x="5289568" y="78769"/>
                  <a:pt x="5615635" y="0"/>
                </a:cubicBezTo>
                <a:cubicBezTo>
                  <a:pt x="5941702" y="-78769"/>
                  <a:pt x="5819225" y="31977"/>
                  <a:pt x="5930798" y="0"/>
                </a:cubicBezTo>
                <a:cubicBezTo>
                  <a:pt x="6042371" y="-31977"/>
                  <a:pt x="6307614" y="58213"/>
                  <a:pt x="6417869" y="0"/>
                </a:cubicBezTo>
                <a:cubicBezTo>
                  <a:pt x="6528124" y="-58213"/>
                  <a:pt x="6785776" y="46134"/>
                  <a:pt x="7076846" y="0"/>
                </a:cubicBezTo>
                <a:cubicBezTo>
                  <a:pt x="7367916" y="-46134"/>
                  <a:pt x="7460708" y="26016"/>
                  <a:pt x="7821778" y="0"/>
                </a:cubicBezTo>
                <a:cubicBezTo>
                  <a:pt x="8182848" y="-26016"/>
                  <a:pt x="8215215" y="47649"/>
                  <a:pt x="8595360" y="0"/>
                </a:cubicBezTo>
                <a:cubicBezTo>
                  <a:pt x="8597948" y="159184"/>
                  <a:pt x="8528757" y="299221"/>
                  <a:pt x="8595360" y="577184"/>
                </a:cubicBezTo>
                <a:cubicBezTo>
                  <a:pt x="8661963" y="855147"/>
                  <a:pt x="8556337" y="1011651"/>
                  <a:pt x="8595360" y="1136516"/>
                </a:cubicBezTo>
                <a:cubicBezTo>
                  <a:pt x="8634383" y="1261381"/>
                  <a:pt x="8551026" y="1616149"/>
                  <a:pt x="8595360" y="1785104"/>
                </a:cubicBezTo>
                <a:cubicBezTo>
                  <a:pt x="8233028" y="1788449"/>
                  <a:pt x="8034612" y="1782411"/>
                  <a:pt x="7850429" y="1785104"/>
                </a:cubicBezTo>
                <a:cubicBezTo>
                  <a:pt x="7666246" y="1787797"/>
                  <a:pt x="7431673" y="1733850"/>
                  <a:pt x="7105498" y="1785104"/>
                </a:cubicBezTo>
                <a:cubicBezTo>
                  <a:pt x="6779323" y="1836358"/>
                  <a:pt x="6799349" y="1750425"/>
                  <a:pt x="6704381" y="1785104"/>
                </a:cubicBezTo>
                <a:cubicBezTo>
                  <a:pt x="6609413" y="1819783"/>
                  <a:pt x="6452347" y="1754812"/>
                  <a:pt x="6389218" y="1785104"/>
                </a:cubicBezTo>
                <a:cubicBezTo>
                  <a:pt x="6326089" y="1815396"/>
                  <a:pt x="6087782" y="1768018"/>
                  <a:pt x="5816194" y="1785104"/>
                </a:cubicBezTo>
                <a:cubicBezTo>
                  <a:pt x="5544606" y="1802190"/>
                  <a:pt x="5542799" y="1769666"/>
                  <a:pt x="5415077" y="1785104"/>
                </a:cubicBezTo>
                <a:cubicBezTo>
                  <a:pt x="5287355" y="1800542"/>
                  <a:pt x="5198350" y="1752968"/>
                  <a:pt x="5099914" y="1785104"/>
                </a:cubicBezTo>
                <a:cubicBezTo>
                  <a:pt x="5001478" y="1817240"/>
                  <a:pt x="4622971" y="1729012"/>
                  <a:pt x="4440936" y="1785104"/>
                </a:cubicBezTo>
                <a:cubicBezTo>
                  <a:pt x="4258901" y="1841196"/>
                  <a:pt x="4083976" y="1732793"/>
                  <a:pt x="3867912" y="1785104"/>
                </a:cubicBezTo>
                <a:cubicBezTo>
                  <a:pt x="3651848" y="1837415"/>
                  <a:pt x="3446540" y="1753247"/>
                  <a:pt x="3294888" y="1785104"/>
                </a:cubicBezTo>
                <a:cubicBezTo>
                  <a:pt x="3143236" y="1816961"/>
                  <a:pt x="3032766" y="1777651"/>
                  <a:pt x="2893771" y="1785104"/>
                </a:cubicBezTo>
                <a:cubicBezTo>
                  <a:pt x="2754776" y="1792557"/>
                  <a:pt x="2358405" y="1766153"/>
                  <a:pt x="2148840" y="1785104"/>
                </a:cubicBezTo>
                <a:cubicBezTo>
                  <a:pt x="1939275" y="1804055"/>
                  <a:pt x="1975729" y="1779001"/>
                  <a:pt x="1833677" y="1785104"/>
                </a:cubicBezTo>
                <a:cubicBezTo>
                  <a:pt x="1691625" y="1791207"/>
                  <a:pt x="1378873" y="1780951"/>
                  <a:pt x="1260653" y="1785104"/>
                </a:cubicBezTo>
                <a:cubicBezTo>
                  <a:pt x="1142433" y="1789257"/>
                  <a:pt x="869013" y="1718218"/>
                  <a:pt x="687629" y="1785104"/>
                </a:cubicBezTo>
                <a:cubicBezTo>
                  <a:pt x="506245" y="1851990"/>
                  <a:pt x="331920" y="1769887"/>
                  <a:pt x="0" y="1785104"/>
                </a:cubicBezTo>
                <a:cubicBezTo>
                  <a:pt x="-40362" y="1551736"/>
                  <a:pt x="52414" y="1403744"/>
                  <a:pt x="0" y="1225771"/>
                </a:cubicBezTo>
                <a:cubicBezTo>
                  <a:pt x="-52414" y="1047798"/>
                  <a:pt x="21134" y="746433"/>
                  <a:pt x="0" y="595035"/>
                </a:cubicBezTo>
                <a:cubicBezTo>
                  <a:pt x="-21134" y="443637"/>
                  <a:pt x="50351" y="261712"/>
                  <a:pt x="0" y="0"/>
                </a:cubicBezTo>
                <a:close/>
              </a:path>
            </a:pathLst>
          </a:custGeom>
          <a:solidFill>
            <a:srgbClr val="AEE1FF"/>
          </a:solidFill>
          <a:ln w="28575"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34773383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AU" sz="4000" dirty="0"/>
              <a:t>National Identity and being a Citizen</a:t>
            </a:r>
          </a:p>
          <a:p>
            <a:endParaRPr lang="en-AU" sz="4000" dirty="0"/>
          </a:p>
          <a:p>
            <a:pPr algn="ctr"/>
            <a:r>
              <a:rPr lang="en-AU" sz="3000" dirty="0"/>
              <a:t>Year 8 – Civics and Citizenship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57EF91-323C-41F4-A0AC-3086FBB49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248" y="478895"/>
            <a:ext cx="8734097" cy="994306"/>
          </a:xfrm>
        </p:spPr>
        <p:txBody>
          <a:bodyPr/>
          <a:lstStyle/>
          <a:p>
            <a:r>
              <a:rPr lang="en-AU" dirty="0"/>
              <a:t>What it means to be an Australian Citizen in a Multi-cultural Society?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79806C-228A-47AD-962D-6CCE9F4DA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569" y="1662387"/>
            <a:ext cx="7969169" cy="4454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Australians come from all over the world and bring may different ideas, cultures and beliefs with them. Australia is regarded as a melting pot of culture.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Having a culturally diverse society means that the government strives to promote and encourage the rights of all Australians.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The aim is for people to express and share their cultural heritage while also respecting the basic structures, such as law, and government, and values of Australia</a:t>
            </a:r>
          </a:p>
        </p:txBody>
      </p:sp>
    </p:spTree>
    <p:extLst>
      <p:ext uri="{BB962C8B-B14F-4D97-AF65-F5344CB8AC3E}">
        <p14:creationId xmlns:p14="http://schemas.microsoft.com/office/powerpoint/2010/main" val="1727579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22D2-837F-4B85-BBED-1930825E9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478895"/>
            <a:ext cx="8220075" cy="1775574"/>
          </a:xfrm>
        </p:spPr>
        <p:txBody>
          <a:bodyPr/>
          <a:lstStyle/>
          <a:p>
            <a:r>
              <a:rPr lang="en-AU" dirty="0"/>
              <a:t>Aboriginal and Torres Strait Islander people’s perspective of Australian Identity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D0035C-1F53-423A-BC33-93BC9A392E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62" y="2419132"/>
            <a:ext cx="7456487" cy="4054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Aboriginal and Torres Strait Islander people have lived on the Australian continent for more than 60,000 years.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Today , many Aboriginal and Torres Strait Islander people continue to deal with the impact of European settlement.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In particular, assimilation (the process of absorbing one culture into another) is recognised as being very damaging. </a:t>
            </a:r>
          </a:p>
        </p:txBody>
      </p:sp>
    </p:spTree>
    <p:extLst>
      <p:ext uri="{BB962C8B-B14F-4D97-AF65-F5344CB8AC3E}">
        <p14:creationId xmlns:p14="http://schemas.microsoft.com/office/powerpoint/2010/main" val="24559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491-FF14-45B8-8263-F01A02F99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286" y="763548"/>
            <a:ext cx="8220075" cy="994306"/>
          </a:xfrm>
        </p:spPr>
        <p:txBody>
          <a:bodyPr/>
          <a:lstStyle/>
          <a:p>
            <a:r>
              <a:rPr lang="en-AU" dirty="0"/>
              <a:t>The Australian Identity Debate – A Different Lens</a:t>
            </a:r>
            <a:br>
              <a:rPr lang="en-AU" b="0" i="0" dirty="0">
                <a:effectLst/>
                <a:latin typeface="Roboto"/>
              </a:rPr>
            </a:br>
            <a:endParaRPr lang="en-AU" dirty="0"/>
          </a:p>
        </p:txBody>
      </p:sp>
      <p:pic>
        <p:nvPicPr>
          <p:cNvPr id="4" name="Graphic 3" descr="Presentation with media">
            <a:hlinkClick r:id="rId3"/>
            <a:extLst>
              <a:ext uri="{FF2B5EF4-FFF2-40B4-BE49-F238E27FC236}">
                <a16:creationId xmlns:a16="http://schemas.microsoft.com/office/drawing/2014/main" id="{10E7E599-AA6A-4F5F-A9D5-F1CE022AB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79875" y="1516642"/>
            <a:ext cx="1384248" cy="13842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7774FF-5681-4205-A710-B16695B41301}"/>
              </a:ext>
            </a:extLst>
          </p:cNvPr>
          <p:cNvSpPr txBox="1"/>
          <p:nvPr/>
        </p:nvSpPr>
        <p:spPr>
          <a:xfrm>
            <a:off x="974034" y="2900890"/>
            <a:ext cx="7195931" cy="3421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200" b="1" dirty="0"/>
              <a:t>As you are watching, think about …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200" dirty="0"/>
              <a:t>What did you SEE in this video?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200" dirty="0"/>
              <a:t>What do you THINK about what you saw in this video? What does this video make your WONDER?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200" dirty="0"/>
              <a:t>What did you LEARN from this story?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200" dirty="0"/>
              <a:t>How did this story make you FEEL?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2200" dirty="0"/>
              <a:t>What was SURPRISING about this story? </a:t>
            </a:r>
          </a:p>
        </p:txBody>
      </p:sp>
    </p:spTree>
    <p:extLst>
      <p:ext uri="{BB962C8B-B14F-4D97-AF65-F5344CB8AC3E}">
        <p14:creationId xmlns:p14="http://schemas.microsoft.com/office/powerpoint/2010/main" val="3264839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31D428-1CFC-4B51-A93E-9ADE0ADCD715}"/>
              </a:ext>
            </a:extLst>
          </p:cNvPr>
          <p:cNvSpPr/>
          <p:nvPr/>
        </p:nvSpPr>
        <p:spPr>
          <a:xfrm>
            <a:off x="755650" y="3143250"/>
            <a:ext cx="4651237" cy="31581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7E057B-CD2C-4FA0-B496-F161AE5418AA}"/>
              </a:ext>
            </a:extLst>
          </p:cNvPr>
          <p:cNvSpPr/>
          <p:nvPr/>
        </p:nvSpPr>
        <p:spPr>
          <a:xfrm>
            <a:off x="755650" y="1639888"/>
            <a:ext cx="7632700" cy="12557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3316" name="Title 20">
            <a:extLst>
              <a:ext uri="{FF2B5EF4-FFF2-40B4-BE49-F238E27FC236}">
                <a16:creationId xmlns:a16="http://schemas.microsoft.com/office/drawing/2014/main" id="{62C452C6-3D41-488E-8CAE-830C8729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9425"/>
            <a:ext cx="8220075" cy="993775"/>
          </a:xfrm>
        </p:spPr>
        <p:txBody>
          <a:bodyPr/>
          <a:lstStyle/>
          <a:p>
            <a:pPr eaLnBrk="1" hangingPunct="1"/>
            <a:r>
              <a:rPr lang="en-GB" altLang="en-US" sz="3600" dirty="0">
                <a:latin typeface="Twinkl" pitchFamily="2" charset="0"/>
              </a:rPr>
              <a:t>Activity – Diversity Questionnaire</a:t>
            </a:r>
            <a:endParaRPr lang="en-GB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746D65-DB15-4FD5-AA07-31346CF88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695" y="3143250"/>
            <a:ext cx="4002088" cy="3223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AU" sz="2400" b="1" dirty="0"/>
              <a:t>Step 1. 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AU" sz="2200" dirty="0"/>
              <a:t>Work in pairs to create  the questions.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AU" sz="2200" dirty="0"/>
              <a:t>Write your question(s) down and hand the paper in.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AU" sz="2200" dirty="0"/>
              <a:t>Mrs Sargeantson will work with your questions to create a class questionnaire for next lesson.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86F6E9-BC1F-4DBA-AB63-22F735B5A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02"/>
          <a:stretch>
            <a:fillRect/>
          </a:stretch>
        </p:blipFill>
        <p:spPr bwMode="auto">
          <a:xfrm>
            <a:off x="4854783" y="3260035"/>
            <a:ext cx="4265257" cy="3597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73F678-5BE7-4CD0-AFF7-CC2633A8C8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9013" y="1681770"/>
            <a:ext cx="710661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AU" sz="2400" dirty="0"/>
              <a:t>Task: Create a questionnaire that can be used to survey your classmates to investigate the cultural diversity that is represented in our classroom</a:t>
            </a:r>
            <a:r>
              <a:rPr lang="en-GB" altLang="en-US" sz="2400" dirty="0">
                <a:solidFill>
                  <a:schemeClr val="tx1"/>
                </a:solidFill>
                <a:cs typeface="Twinkl" pitchFamily="2" charset="0"/>
              </a:rPr>
              <a:t>. </a:t>
            </a:r>
            <a:endParaRPr lang="en-GB" altLang="en-US" sz="2400" dirty="0">
              <a:solidFill>
                <a:schemeClr val="tx1"/>
              </a:solidFill>
              <a:ea typeface="Twinkl" pitchFamily="2" charset="0"/>
              <a:cs typeface="Twinkl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5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CCE3F5-7147-4101-80B7-ED84F324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08782"/>
            <a:ext cx="7886700" cy="928576"/>
          </a:xfrm>
          <a:solidFill>
            <a:srgbClr val="FFF9E7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3600" b="1" dirty="0"/>
              <a:t>Success Criteria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1CE01-B742-4BD4-8F6D-EB0CD6B9E5E7}"/>
              </a:ext>
            </a:extLst>
          </p:cNvPr>
          <p:cNvSpPr txBox="1"/>
          <p:nvPr/>
        </p:nvSpPr>
        <p:spPr>
          <a:xfrm>
            <a:off x="628650" y="1437358"/>
            <a:ext cx="7886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/>
              <a:t>Different perspectives about Australia’s national identity, including Aboriginal and Torres Strait Islander perspectives and what it means to be Australian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9E9827-FFEA-447D-9B78-9E295A5BBF37}"/>
              </a:ext>
            </a:extLst>
          </p:cNvPr>
          <p:cNvSpPr txBox="1"/>
          <p:nvPr/>
        </p:nvSpPr>
        <p:spPr>
          <a:xfrm>
            <a:off x="496957" y="1405656"/>
            <a:ext cx="8169965" cy="4893647"/>
          </a:xfrm>
          <a:prstGeom prst="rect">
            <a:avLst/>
          </a:prstGeom>
          <a:solidFill>
            <a:srgbClr val="FFF9E7"/>
          </a:solidFill>
        </p:spPr>
        <p:txBody>
          <a:bodyPr wrap="square">
            <a:spAutoFit/>
          </a:bodyPr>
          <a:lstStyle/>
          <a:p>
            <a:endParaRPr lang="en-AU" sz="2600" dirty="0"/>
          </a:p>
          <a:p>
            <a:pPr marL="357188"/>
            <a:r>
              <a:rPr lang="en-AU" sz="2600" dirty="0"/>
              <a:t>I can …</a:t>
            </a:r>
          </a:p>
          <a:p>
            <a:pPr marL="357188"/>
            <a:endParaRPr lang="en-AU" sz="2600" dirty="0"/>
          </a:p>
          <a:p>
            <a:pPr marL="357188">
              <a:buFont typeface="Arial" panose="020B0604020202020204" pitchFamily="34" charset="0"/>
              <a:buChar char="•"/>
            </a:pPr>
            <a:r>
              <a:rPr lang="en-AU" sz="2600" dirty="0"/>
              <a:t>  Give two examples of Australian values</a:t>
            </a:r>
          </a:p>
          <a:p>
            <a:pPr marL="357188"/>
            <a:endParaRPr lang="en-AU" sz="2600" dirty="0"/>
          </a:p>
          <a:p>
            <a:pPr marL="357188">
              <a:buFont typeface="Arial" panose="020B0604020202020204" pitchFamily="34" charset="0"/>
              <a:buChar char="•"/>
            </a:pPr>
            <a:r>
              <a:rPr lang="en-AU" sz="2600" dirty="0"/>
              <a:t>  Explain the meaning of term multi-cultural</a:t>
            </a:r>
          </a:p>
          <a:p>
            <a:pPr marL="357188"/>
            <a:endParaRPr lang="en-AU" sz="2600" dirty="0"/>
          </a:p>
          <a:p>
            <a:pPr marL="715963" indent="-358775">
              <a:buFont typeface="Arial" panose="020B0604020202020204" pitchFamily="34" charset="0"/>
              <a:buChar char="•"/>
            </a:pPr>
            <a:r>
              <a:rPr lang="en-AU" sz="2600" dirty="0"/>
              <a:t>Discuss the impact of Aboriginal and Torres Strait Islander peoples after the arrival of Europeans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600" dirty="0"/>
          </a:p>
          <a:p>
            <a:endParaRPr lang="en-AU" sz="2600" dirty="0"/>
          </a:p>
        </p:txBody>
      </p:sp>
    </p:spTree>
    <p:extLst>
      <p:ext uri="{BB962C8B-B14F-4D97-AF65-F5344CB8AC3E}">
        <p14:creationId xmlns:p14="http://schemas.microsoft.com/office/powerpoint/2010/main" val="3075473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CCE3F5-7147-4101-80B7-ED84F324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08782"/>
            <a:ext cx="7886700" cy="928576"/>
          </a:xfrm>
          <a:solidFill>
            <a:srgbClr val="FFF9E7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3600" b="1" dirty="0"/>
              <a:t>Learning Intentions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1CE01-B742-4BD4-8F6D-EB0CD6B9E5E7}"/>
              </a:ext>
            </a:extLst>
          </p:cNvPr>
          <p:cNvSpPr txBox="1"/>
          <p:nvPr/>
        </p:nvSpPr>
        <p:spPr>
          <a:xfrm>
            <a:off x="628650" y="1437358"/>
            <a:ext cx="7886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/>
              <a:t>Different perspectives about Australia’s national identity, including Aboriginal and Torres Strait Islander perspectives and what it means to be Australian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9E9827-FFEA-447D-9B78-9E295A5BBF37}"/>
              </a:ext>
            </a:extLst>
          </p:cNvPr>
          <p:cNvSpPr txBox="1"/>
          <p:nvPr/>
        </p:nvSpPr>
        <p:spPr>
          <a:xfrm>
            <a:off x="628650" y="3620149"/>
            <a:ext cx="7886700" cy="2308324"/>
          </a:xfrm>
          <a:prstGeom prst="rect">
            <a:avLst/>
          </a:prstGeom>
          <a:solidFill>
            <a:srgbClr val="FFF9E7"/>
          </a:solidFill>
        </p:spPr>
        <p:txBody>
          <a:bodyPr wrap="square">
            <a:spAutoFit/>
          </a:bodyPr>
          <a:lstStyle/>
          <a:p>
            <a:r>
              <a:rPr lang="en-AU" sz="2400" dirty="0"/>
              <a:t>I can …</a:t>
            </a:r>
          </a:p>
          <a:p>
            <a:endParaRPr lang="en-A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Give two examples of Australian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Explain the meaning of term multi-cultural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/>
              <a:t>Discuss the impact of Aboriginal and Torres Strait Islander peoples after the arrival of Europeans</a:t>
            </a:r>
          </a:p>
        </p:txBody>
      </p:sp>
    </p:spTree>
    <p:extLst>
      <p:ext uri="{BB962C8B-B14F-4D97-AF65-F5344CB8AC3E}">
        <p14:creationId xmlns:p14="http://schemas.microsoft.com/office/powerpoint/2010/main" val="3471395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57EF91-323C-41F4-A0AC-3086FBB49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10" y="478895"/>
            <a:ext cx="8466083" cy="994306"/>
          </a:xfrm>
        </p:spPr>
        <p:txBody>
          <a:bodyPr/>
          <a:lstStyle/>
          <a:p>
            <a:r>
              <a:rPr lang="en-AU" dirty="0"/>
              <a:t>Democracy and National Identity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79806C-228A-47AD-962D-6CCE9F4DAC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107" y="1961932"/>
            <a:ext cx="7456487" cy="3284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Our democratic values reflect the number of shared values of Australians such as: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GB" altLang="en-US" sz="2200" dirty="0">
              <a:solidFill>
                <a:schemeClr val="tx1"/>
              </a:solidFill>
              <a:cs typeface="Twinkl" pitchFamily="2" charset="0"/>
            </a:endParaRP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tolerance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acceptance of cultural diversity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respect of others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the rules of law</a:t>
            </a:r>
          </a:p>
          <a:p>
            <a:pPr marL="342900" indent="-342900" eaLnBrk="1" hangingPunct="1">
              <a:lnSpc>
                <a:spcPct val="100000"/>
              </a:lnSpc>
              <a:spcBef>
                <a:spcPct val="0"/>
              </a:spcBef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freedom of speech, religion and association</a:t>
            </a:r>
          </a:p>
        </p:txBody>
      </p:sp>
    </p:spTree>
    <p:extLst>
      <p:ext uri="{BB962C8B-B14F-4D97-AF65-F5344CB8AC3E}">
        <p14:creationId xmlns:p14="http://schemas.microsoft.com/office/powerpoint/2010/main" val="123783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57EF91-323C-41F4-A0AC-3086FBB49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8895"/>
            <a:ext cx="9144000" cy="994306"/>
          </a:xfrm>
        </p:spPr>
        <p:txBody>
          <a:bodyPr/>
          <a:lstStyle/>
          <a:p>
            <a:pPr algn="ctr"/>
            <a:r>
              <a:rPr lang="en-AU" dirty="0"/>
              <a:t>What does it mean to be an Australian Citizen?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401A37-87A5-4299-91A4-42F583B5CC4C}"/>
              </a:ext>
            </a:extLst>
          </p:cNvPr>
          <p:cNvSpPr txBox="1"/>
          <p:nvPr/>
        </p:nvSpPr>
        <p:spPr>
          <a:xfrm>
            <a:off x="618231" y="1960009"/>
            <a:ext cx="628710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AU" sz="2600" b="1" dirty="0"/>
              <a:t>Think </a:t>
            </a:r>
            <a:r>
              <a:rPr lang="en-AU" sz="2600" dirty="0"/>
              <a:t>of how you would describe what it means to be Australian to someone from another country.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827AB-E696-4E43-82B0-026414F206A3}"/>
              </a:ext>
            </a:extLst>
          </p:cNvPr>
          <p:cNvSpPr txBox="1"/>
          <p:nvPr/>
        </p:nvSpPr>
        <p:spPr>
          <a:xfrm>
            <a:off x="446684" y="3739479"/>
            <a:ext cx="6287103" cy="775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31140">
              <a:lnSpc>
                <a:spcPct val="200000"/>
              </a:lnSpc>
              <a:spcAft>
                <a:spcPts val="800"/>
              </a:spcAft>
            </a:pPr>
            <a:r>
              <a:rPr lang="en-AU" sz="2600" b="1" dirty="0"/>
              <a:t>Discuss</a:t>
            </a:r>
            <a:r>
              <a:rPr lang="en-AU" sz="2600" dirty="0"/>
              <a:t> your ideas with a neighbour</a:t>
            </a:r>
          </a:p>
        </p:txBody>
      </p:sp>
      <p:pic>
        <p:nvPicPr>
          <p:cNvPr id="7" name="Graphic 6" descr="Chat">
            <a:extLst>
              <a:ext uri="{FF2B5EF4-FFF2-40B4-BE49-F238E27FC236}">
                <a16:creationId xmlns:a16="http://schemas.microsoft.com/office/drawing/2014/main" id="{BF801865-676B-417C-8D8C-1F5C16BAB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45409" y="3429000"/>
            <a:ext cx="1537282" cy="1537282"/>
          </a:xfrm>
          <a:prstGeom prst="rect">
            <a:avLst/>
          </a:prstGeom>
        </p:spPr>
      </p:pic>
      <p:pic>
        <p:nvPicPr>
          <p:cNvPr id="8" name="Graphic 7" descr="Users">
            <a:extLst>
              <a:ext uri="{FF2B5EF4-FFF2-40B4-BE49-F238E27FC236}">
                <a16:creationId xmlns:a16="http://schemas.microsoft.com/office/drawing/2014/main" id="{F8D01958-C289-414A-B852-0023E043A9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45409" y="4621425"/>
            <a:ext cx="1537282" cy="1537282"/>
          </a:xfrm>
          <a:prstGeom prst="rect">
            <a:avLst/>
          </a:prstGeom>
        </p:spPr>
      </p:pic>
      <p:pic>
        <p:nvPicPr>
          <p:cNvPr id="9" name="Graphic 8" descr="Thought bubble">
            <a:extLst>
              <a:ext uri="{FF2B5EF4-FFF2-40B4-BE49-F238E27FC236}">
                <a16:creationId xmlns:a16="http://schemas.microsoft.com/office/drawing/2014/main" id="{C9FE22E8-1262-4913-B921-9B40AA3817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18006" y="1810220"/>
            <a:ext cx="1707763" cy="1707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3C8C6D-89CF-42EA-B50B-B9EF2C0C3675}"/>
              </a:ext>
            </a:extLst>
          </p:cNvPr>
          <p:cNvSpPr txBox="1"/>
          <p:nvPr/>
        </p:nvSpPr>
        <p:spPr>
          <a:xfrm>
            <a:off x="446684" y="5002140"/>
            <a:ext cx="6458649" cy="775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31140">
              <a:lnSpc>
                <a:spcPct val="200000"/>
              </a:lnSpc>
              <a:spcAft>
                <a:spcPts val="800"/>
              </a:spcAft>
            </a:pPr>
            <a:r>
              <a:rPr lang="en-AU" sz="2600" dirty="0"/>
              <a:t>Get ready to </a:t>
            </a:r>
            <a:r>
              <a:rPr lang="en-AU" sz="2600" b="1" dirty="0"/>
              <a:t>share</a:t>
            </a:r>
            <a:r>
              <a:rPr lang="en-AU" sz="2600" dirty="0"/>
              <a:t> your discussions</a:t>
            </a:r>
          </a:p>
        </p:txBody>
      </p:sp>
    </p:spTree>
    <p:extLst>
      <p:ext uri="{BB962C8B-B14F-4D97-AF65-F5344CB8AC3E}">
        <p14:creationId xmlns:p14="http://schemas.microsoft.com/office/powerpoint/2010/main" val="214721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7AA716-3693-4996-9F06-4EDBAEBC46C0}"/>
              </a:ext>
            </a:extLst>
          </p:cNvPr>
          <p:cNvSpPr/>
          <p:nvPr/>
        </p:nvSpPr>
        <p:spPr>
          <a:xfrm>
            <a:off x="2337594" y="1205913"/>
            <a:ext cx="4338638" cy="7149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chemeClr val="tx1"/>
                </a:solidFill>
              </a:rPr>
              <a:t>Pre assessment quiz</a:t>
            </a:r>
          </a:p>
        </p:txBody>
      </p:sp>
      <p:sp>
        <p:nvSpPr>
          <p:cNvPr id="9220" name="Title 20">
            <a:extLst>
              <a:ext uri="{FF2B5EF4-FFF2-40B4-BE49-F238E27FC236}">
                <a16:creationId xmlns:a16="http://schemas.microsoft.com/office/drawing/2014/main" id="{8D763B03-93E7-4F4D-B9B8-2E161D5A1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9425"/>
            <a:ext cx="8220075" cy="993775"/>
          </a:xfrm>
        </p:spPr>
        <p:txBody>
          <a:bodyPr/>
          <a:lstStyle/>
          <a:p>
            <a:pPr eaLnBrk="1" hangingPunct="1"/>
            <a:r>
              <a:rPr lang="en-GB" altLang="en-US" sz="3600" dirty="0">
                <a:latin typeface="Twinkl" pitchFamily="2" charset="0"/>
                <a:cs typeface="Twinkl" pitchFamily="2" charset="0"/>
              </a:rPr>
              <a:t>Australian Citizenship</a:t>
            </a:r>
            <a:endParaRPr lang="en-GB" alt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CE870D-3F1F-4EE8-9FB3-5DAB53EA0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6580"/>
            <a:ext cx="2526865" cy="2204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493ABD-BBF0-4B90-BC67-D84A1BFCF3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7088" y="1920875"/>
            <a:ext cx="29892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GB" altLang="en-US" dirty="0">
              <a:solidFill>
                <a:schemeClr val="tx1"/>
              </a:solidFill>
              <a:cs typeface="Twinkl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996EA7-6FC5-4E88-B6E0-94F5BEFF4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77032">
            <a:off x="4788245" y="2262748"/>
            <a:ext cx="3309046" cy="47123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A0B712-3D14-4B21-A250-0A18A3537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70260">
            <a:off x="2767673" y="2148693"/>
            <a:ext cx="3300383" cy="469503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A39ABB8-0B98-4C47-8FAB-33E6706705FE}"/>
              </a:ext>
            </a:extLst>
          </p:cNvPr>
          <p:cNvGrpSpPr/>
          <p:nvPr/>
        </p:nvGrpSpPr>
        <p:grpSpPr>
          <a:xfrm>
            <a:off x="7626350" y="488933"/>
            <a:ext cx="1100379" cy="1158818"/>
            <a:chOff x="11205275" y="253496"/>
            <a:chExt cx="1100379" cy="1158818"/>
          </a:xfrm>
        </p:grpSpPr>
        <p:pic>
          <p:nvPicPr>
            <p:cNvPr id="13" name="Graphic 12" descr="Stopwatch">
              <a:extLst>
                <a:ext uri="{FF2B5EF4-FFF2-40B4-BE49-F238E27FC236}">
                  <a16:creationId xmlns:a16="http://schemas.microsoft.com/office/drawing/2014/main" id="{71F70EE9-3A02-46C9-9EDB-54AD5E685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98264" y="253496"/>
              <a:ext cx="914400" cy="9144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1051CC-7457-4443-BB93-D275B4F88E4B}"/>
                </a:ext>
              </a:extLst>
            </p:cNvPr>
            <p:cNvSpPr txBox="1"/>
            <p:nvPr/>
          </p:nvSpPr>
          <p:spPr>
            <a:xfrm>
              <a:off x="11205275" y="981427"/>
              <a:ext cx="110037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2200" b="1" dirty="0"/>
                <a:t>5 mins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108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7AA716-3693-4996-9F06-4EDBAEBC46C0}"/>
              </a:ext>
            </a:extLst>
          </p:cNvPr>
          <p:cNvSpPr/>
          <p:nvPr/>
        </p:nvSpPr>
        <p:spPr>
          <a:xfrm>
            <a:off x="3416300" y="1817688"/>
            <a:ext cx="4338638" cy="19446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A1B51-FE08-4BA0-867E-AC5CC809AD18}"/>
              </a:ext>
            </a:extLst>
          </p:cNvPr>
          <p:cNvSpPr/>
          <p:nvPr/>
        </p:nvSpPr>
        <p:spPr>
          <a:xfrm>
            <a:off x="755650" y="4468813"/>
            <a:ext cx="7632700" cy="13858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9220" name="Title 20">
            <a:extLst>
              <a:ext uri="{FF2B5EF4-FFF2-40B4-BE49-F238E27FC236}">
                <a16:creationId xmlns:a16="http://schemas.microsoft.com/office/drawing/2014/main" id="{8D763B03-93E7-4F4D-B9B8-2E161D5A1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9425"/>
            <a:ext cx="8220075" cy="993775"/>
          </a:xfrm>
        </p:spPr>
        <p:txBody>
          <a:bodyPr/>
          <a:lstStyle/>
          <a:p>
            <a:pPr eaLnBrk="1" hangingPunct="1"/>
            <a:r>
              <a:rPr lang="en-GB" altLang="en-US" sz="3600" dirty="0">
                <a:latin typeface="Twinkl" pitchFamily="2" charset="0"/>
                <a:cs typeface="Twinkl" pitchFamily="2" charset="0"/>
              </a:rPr>
              <a:t>Australian Citizenship Quiz</a:t>
            </a:r>
            <a:endParaRPr lang="en-GB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C111F3-0A35-4578-90F9-0CD188B29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993" y="4888998"/>
            <a:ext cx="7456487" cy="545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Mark the quiz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CE870D-3F1F-4EE8-9FB3-5DAB53EA05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1579563"/>
            <a:ext cx="3001962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493ABD-BBF0-4B90-BC67-D84A1BFCF3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8157" y="2176601"/>
            <a:ext cx="2704574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600" dirty="0">
                <a:solidFill>
                  <a:schemeClr val="tx1"/>
                </a:solidFill>
                <a:cs typeface="Twinkl" pitchFamily="2" charset="0"/>
              </a:rPr>
              <a:t>Swap your quiz with your neighbour.</a:t>
            </a:r>
          </a:p>
        </p:txBody>
      </p:sp>
      <p:pic>
        <p:nvPicPr>
          <p:cNvPr id="3" name="Graphic 2" descr="Pencil">
            <a:extLst>
              <a:ext uri="{FF2B5EF4-FFF2-40B4-BE49-F238E27FC236}">
                <a16:creationId xmlns:a16="http://schemas.microsoft.com/office/drawing/2014/main" id="{CFEF8885-307A-4C29-872C-89950BD1B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64772" y="470455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  <p:bldP spid="5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7AA716-3693-4996-9F06-4EDBAEBC46C0}"/>
              </a:ext>
            </a:extLst>
          </p:cNvPr>
          <p:cNvSpPr/>
          <p:nvPr/>
        </p:nvSpPr>
        <p:spPr>
          <a:xfrm>
            <a:off x="3416300" y="1817688"/>
            <a:ext cx="4338638" cy="19446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FA1B51-FE08-4BA0-867E-AC5CC809AD18}"/>
              </a:ext>
            </a:extLst>
          </p:cNvPr>
          <p:cNvSpPr/>
          <p:nvPr/>
        </p:nvSpPr>
        <p:spPr>
          <a:xfrm>
            <a:off x="750887" y="4302125"/>
            <a:ext cx="7632700" cy="13858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9220" name="Title 20">
            <a:extLst>
              <a:ext uri="{FF2B5EF4-FFF2-40B4-BE49-F238E27FC236}">
                <a16:creationId xmlns:a16="http://schemas.microsoft.com/office/drawing/2014/main" id="{8D763B03-93E7-4F4D-B9B8-2E161D5A1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9425"/>
            <a:ext cx="8220075" cy="993775"/>
          </a:xfrm>
        </p:spPr>
        <p:txBody>
          <a:bodyPr/>
          <a:lstStyle/>
          <a:p>
            <a:pPr eaLnBrk="1" hangingPunct="1"/>
            <a:r>
              <a:rPr lang="en-GB" altLang="en-US" sz="3600" dirty="0">
                <a:latin typeface="Twinkl" pitchFamily="2" charset="0"/>
                <a:cs typeface="Twinkl" pitchFamily="2" charset="0"/>
              </a:rPr>
              <a:t>Australian Citizenship Quiz</a:t>
            </a:r>
            <a:endParaRPr lang="en-GB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C111F3-0A35-4578-90F9-0CD188B29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991" y="4246438"/>
            <a:ext cx="7456487" cy="1499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000" rIns="0" bIns="72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200" dirty="0">
                <a:solidFill>
                  <a:schemeClr val="tx1"/>
                </a:solidFill>
                <a:cs typeface="Twinkl" pitchFamily="2" charset="0"/>
              </a:rPr>
              <a:t>Australian citizens are required to work together to make Australia a safe, democratic and inclusive country. Because Australian citizens respect their rights and responsibilities, a harmonious society is created for all.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CE870D-3F1F-4EE8-9FB3-5DAB53EA05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1579563"/>
            <a:ext cx="3001962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493ABD-BBF0-4B90-BC67-D84A1BFCF3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7237" y="1897479"/>
            <a:ext cx="3294062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200" dirty="0">
                <a:solidFill>
                  <a:schemeClr val="tx1"/>
                </a:solidFill>
                <a:cs typeface="Twinkl" pitchFamily="2" charset="0"/>
              </a:rPr>
              <a:t>Would it surprise you to know that the quiz you just did is based on the questions used in the real citizenship test?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76B81F-AC99-492F-8314-FD36020DA791}"/>
              </a:ext>
            </a:extLst>
          </p:cNvPr>
          <p:cNvSpPr/>
          <p:nvPr/>
        </p:nvSpPr>
        <p:spPr>
          <a:xfrm>
            <a:off x="750887" y="5723688"/>
            <a:ext cx="7642226" cy="64633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E1A8FC-CC0F-465A-B8CC-C0EACDFC8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359" y="5831409"/>
            <a:ext cx="749822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rgbClr val="1C1C1C"/>
                </a:solidFill>
                <a:latin typeface="Twinkl" pitchFamily="2" charset="0"/>
                <a:ea typeface="Sassoon Infant Rg" pitchFamily="50" charset="0"/>
                <a:cs typeface="Sassoon Infant Rg" pitchFamily="50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GB" altLang="en-US" sz="2200" dirty="0">
                <a:solidFill>
                  <a:schemeClr val="tx1"/>
                </a:solidFill>
                <a:cs typeface="Twinkl" pitchFamily="2" charset="0"/>
              </a:rPr>
              <a:t>Do you think this is a fair test?  Why / why not?</a:t>
            </a:r>
          </a:p>
        </p:txBody>
      </p:sp>
      <p:pic>
        <p:nvPicPr>
          <p:cNvPr id="3" name="Graphic 2" descr="Ear">
            <a:extLst>
              <a:ext uri="{FF2B5EF4-FFF2-40B4-BE49-F238E27FC236}">
                <a16:creationId xmlns:a16="http://schemas.microsoft.com/office/drawing/2014/main" id="{8483B15B-4772-47E2-BB1E-0D280097C2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5913" y="371702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  <p:bldP spid="5" grpId="0"/>
      <p:bldP spid="10" grpId="0"/>
      <p:bldP spid="11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F863-F30A-4F53-A235-E3EBAEF41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BTN - Citizenship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3A7F0-902B-4511-9DD4-95EC66C04C06}"/>
              </a:ext>
            </a:extLst>
          </p:cNvPr>
          <p:cNvSpPr txBox="1"/>
          <p:nvPr/>
        </p:nvSpPr>
        <p:spPr>
          <a:xfrm>
            <a:off x="775628" y="2635826"/>
            <a:ext cx="75832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b="1" dirty="0"/>
              <a:t>Watch this video and find out answers to: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09F960-75DD-430F-A9AB-8CB749814241}"/>
              </a:ext>
            </a:extLst>
          </p:cNvPr>
          <p:cNvSpPr txBox="1"/>
          <p:nvPr/>
        </p:nvSpPr>
        <p:spPr>
          <a:xfrm>
            <a:off x="775628" y="3128270"/>
            <a:ext cx="75832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b="1" dirty="0"/>
              <a:t>How do you become an Australian citizen?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1294D-E8DE-43C1-8132-9A5CF079B516}"/>
              </a:ext>
            </a:extLst>
          </p:cNvPr>
          <p:cNvSpPr txBox="1"/>
          <p:nvPr/>
        </p:nvSpPr>
        <p:spPr>
          <a:xfrm>
            <a:off x="775628" y="3616847"/>
            <a:ext cx="77219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dirty="0"/>
              <a:t>You were born in Australia, your parents are Australian, you marry an Australian or be naturalised as an Australian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156FC5-109F-44F7-8FDA-C4748ADED352}"/>
              </a:ext>
            </a:extLst>
          </p:cNvPr>
          <p:cNvSpPr txBox="1"/>
          <p:nvPr/>
        </p:nvSpPr>
        <p:spPr>
          <a:xfrm>
            <a:off x="775628" y="4443978"/>
            <a:ext cx="75832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b="1" dirty="0"/>
              <a:t>Can you have your citizenship taken away?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E42BED-1115-415C-A06A-BC8D639BEA0B}"/>
              </a:ext>
            </a:extLst>
          </p:cNvPr>
          <p:cNvSpPr txBox="1"/>
          <p:nvPr/>
        </p:nvSpPr>
        <p:spPr>
          <a:xfrm>
            <a:off x="775628" y="4932555"/>
            <a:ext cx="75832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dirty="0"/>
              <a:t>You can lose your citizenship if you have dual citizenship and commit a serious illegal act and are then deported. You can also revoke your citizenship to become a citizen of another country where dual citizenship is not permitted.</a:t>
            </a:r>
          </a:p>
        </p:txBody>
      </p:sp>
      <p:pic>
        <p:nvPicPr>
          <p:cNvPr id="13" name="Graphic 12" descr="Presentation with media">
            <a:hlinkClick r:id="rId3"/>
            <a:extLst>
              <a:ext uri="{FF2B5EF4-FFF2-40B4-BE49-F238E27FC236}">
                <a16:creationId xmlns:a16="http://schemas.microsoft.com/office/drawing/2014/main" id="{9788EB68-4A38-4AE9-969B-6AEC3126C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38903" y="1283406"/>
            <a:ext cx="1466193" cy="146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3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20">
            <a:extLst>
              <a:ext uri="{FF2B5EF4-FFF2-40B4-BE49-F238E27FC236}">
                <a16:creationId xmlns:a16="http://schemas.microsoft.com/office/drawing/2014/main" id="{9880E940-5B6D-479D-807A-D8810377E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738" y="650875"/>
            <a:ext cx="8255000" cy="995363"/>
          </a:xfrm>
        </p:spPr>
        <p:txBody>
          <a:bodyPr/>
          <a:lstStyle/>
          <a:p>
            <a:pPr algn="ctr" eaLnBrk="1" hangingPunct="1"/>
            <a:r>
              <a:rPr lang="en-GB" altLang="en-US" sz="2800">
                <a:latin typeface="Twinkl" pitchFamily="2" charset="0"/>
                <a:cs typeface="Twinkl" pitchFamily="2" charset="0"/>
              </a:rPr>
              <a:t>Australian Citizens’ Rights and Responsibilities</a:t>
            </a:r>
            <a:endParaRPr lang="en-GB" altLang="en-US" sz="1800">
              <a:latin typeface="Twinkl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1D877A-4ADB-4F37-9268-3FB209194611}"/>
              </a:ext>
            </a:extLst>
          </p:cNvPr>
          <p:cNvSpPr/>
          <p:nvPr/>
        </p:nvSpPr>
        <p:spPr>
          <a:xfrm>
            <a:off x="755650" y="1685925"/>
            <a:ext cx="7939088" cy="4792832"/>
          </a:xfrm>
          <a:prstGeom prst="rect">
            <a:avLst/>
          </a:prstGeom>
        </p:spPr>
        <p:txBody>
          <a:bodyPr wrap="square" lIns="0" tIns="72000" rIns="0" bIns="7200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Australian citizens have many rights and responsibilities they must live by to ensure Australia is a safe and peaceful place.  </a:t>
            </a:r>
            <a:r>
              <a:rPr lang="en-US" altLang="en-US" sz="2200" b="1" dirty="0">
                <a:ea typeface="Twinkl" pitchFamily="2" charset="0"/>
                <a:cs typeface="Twinkl" pitchFamily="2" charset="0"/>
              </a:rPr>
              <a:t>Can you name some of the rights and responsibilities?</a:t>
            </a:r>
            <a:endParaRPr lang="en-US" altLang="en-US" sz="2200" dirty="0">
              <a:ea typeface="Twinkl" pitchFamily="2" charset="0"/>
              <a:cs typeface="Twinkl" pitchFamily="2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200" b="1" dirty="0">
                <a:ea typeface="Twinkl" pitchFamily="2" charset="0"/>
                <a:cs typeface="Twinkl" pitchFamily="2" charset="0"/>
              </a:rPr>
              <a:t>Rights </a:t>
            </a:r>
            <a:r>
              <a:rPr lang="en-US" altLang="en-US" sz="2200" dirty="0">
                <a:ea typeface="Twinkl" pitchFamily="2" charset="0"/>
                <a:cs typeface="Twinkl" pitchFamily="2" charset="0"/>
              </a:rPr>
              <a:t>                    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To feel safe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To speak freely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To be treated fairly and not be </a:t>
            </a:r>
            <a:br>
              <a:rPr lang="en-US" altLang="en-US" sz="2200" dirty="0">
                <a:ea typeface="Twinkl" pitchFamily="2" charset="0"/>
                <a:cs typeface="Twinkl" pitchFamily="2" charset="0"/>
              </a:rPr>
            </a:br>
            <a:r>
              <a:rPr lang="en-US" altLang="en-US" sz="2200" dirty="0">
                <a:ea typeface="Twinkl" pitchFamily="2" charset="0"/>
                <a:cs typeface="Twinkl" pitchFamily="2" charset="0"/>
              </a:rPr>
              <a:t>discriminated against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200" b="1" dirty="0">
                <a:ea typeface="Twinkl" pitchFamily="2" charset="0"/>
                <a:cs typeface="Twinkl" pitchFamily="2" charset="0"/>
              </a:rPr>
              <a:t>Responsibilities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Obey Australian laws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Vote in government elections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200" dirty="0">
                <a:ea typeface="Twinkl" pitchFamily="2" charset="0"/>
                <a:cs typeface="Twinkl" pitchFamily="2" charset="0"/>
              </a:rPr>
              <a:t>Defend Australia if you are called upon to do so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en-US" dirty="0">
              <a:ea typeface="Twinkl" pitchFamily="2" charset="0"/>
              <a:cs typeface="Twinkl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351800-4A11-4B99-BD33-B3CE9A78188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64" b="3266"/>
          <a:stretch/>
        </p:blipFill>
        <p:spPr>
          <a:xfrm>
            <a:off x="5770181" y="3429000"/>
            <a:ext cx="1945504" cy="192035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70CE2-B525-43EB-AF9B-C93DA84BA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786" b="38683"/>
          <a:stretch>
            <a:fillRect/>
          </a:stretch>
        </p:blipFill>
        <p:spPr bwMode="auto">
          <a:xfrm>
            <a:off x="5770179" y="2721425"/>
            <a:ext cx="1946275" cy="178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winkl Template">
      <a:dk1>
        <a:srgbClr val="1C1C1C"/>
      </a:dk1>
      <a:lt1>
        <a:sysClr val="window" lastClr="FFFFFF"/>
      </a:lt1>
      <a:dk2>
        <a:srgbClr val="4A4A4A"/>
      </a:dk2>
      <a:lt2>
        <a:srgbClr val="F4F2F2"/>
      </a:lt2>
      <a:accent1>
        <a:srgbClr val="E34192"/>
      </a:accent1>
      <a:accent2>
        <a:srgbClr val="EB8634"/>
      </a:accent2>
      <a:accent3>
        <a:srgbClr val="E6C734"/>
      </a:accent3>
      <a:accent4>
        <a:srgbClr val="79AD42"/>
      </a:accent4>
      <a:accent5>
        <a:srgbClr val="23A7F9"/>
      </a:accent5>
      <a:accent6>
        <a:srgbClr val="954EBE"/>
      </a:accent6>
      <a:hlink>
        <a:srgbClr val="23A7F9"/>
      </a:hlink>
      <a:folHlink>
        <a:srgbClr val="757070"/>
      </a:folHlink>
    </a:clrScheme>
    <a:fontScheme name="Custom 1">
      <a:majorFont>
        <a:latin typeface="Twinkl Sb"/>
        <a:ea typeface=""/>
        <a:cs typeface=""/>
      </a:majorFont>
      <a:minorFont>
        <a:latin typeface="Twink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8A0D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2D07FF1-3EB1-4D9E-84F9-D2450425A22C}" vid="{819F8316-0E89-457C-B2A7-A168B6D0BF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1184</TotalTime>
  <Words>929</Words>
  <Application>Microsoft Office PowerPoint</Application>
  <PresentationFormat>On-screen Show (4:3)</PresentationFormat>
  <Paragraphs>96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Twinkl SemiBold</vt:lpstr>
      <vt:lpstr>Twinkl</vt:lpstr>
      <vt:lpstr>Roboto</vt:lpstr>
      <vt:lpstr>Arial</vt:lpstr>
      <vt:lpstr>Calibri</vt:lpstr>
      <vt:lpstr>Office Theme</vt:lpstr>
      <vt:lpstr>PowerPoint Presentation</vt:lpstr>
      <vt:lpstr>PowerPoint Presentation</vt:lpstr>
      <vt:lpstr>Democracy and National Identity</vt:lpstr>
      <vt:lpstr>What does it mean to be an Australian Citizen?</vt:lpstr>
      <vt:lpstr>Australian Citizenship</vt:lpstr>
      <vt:lpstr>Australian Citizenship Quiz</vt:lpstr>
      <vt:lpstr>Australian Citizenship Quiz</vt:lpstr>
      <vt:lpstr>BTN - Citizenship</vt:lpstr>
      <vt:lpstr>Australian Citizens’ Rights and Responsibilities</vt:lpstr>
      <vt:lpstr>What it means to be an Australian Citizen in a Multi-cultural Society?</vt:lpstr>
      <vt:lpstr>Aboriginal and Torres Strait Islander people’s perspective of Australian Identity</vt:lpstr>
      <vt:lpstr>The Australian Identity Debate – A Different Lens </vt:lpstr>
      <vt:lpstr>Activity – Diversity Questionnaire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Harris</dc:creator>
  <cp:lastModifiedBy>SARGEANTSON Wendy [Narrogin Senior High School]</cp:lastModifiedBy>
  <cp:revision>37</cp:revision>
  <dcterms:created xsi:type="dcterms:W3CDTF">2017-07-05T14:48:57Z</dcterms:created>
  <dcterms:modified xsi:type="dcterms:W3CDTF">2020-10-18T07:08:41Z</dcterms:modified>
</cp:coreProperties>
</file>

<file path=docProps/thumbnail.jpeg>
</file>